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9AC11B-8DDF-446D-AF78-BB417DDD49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7A81AF-24DF-44A8-B731-6FE7DA9298DE}">
      <dgm:prSet custT="1"/>
      <dgm:spPr/>
      <dgm:t>
        <a:bodyPr/>
        <a:lstStyle/>
        <a:p>
          <a:r>
            <a:rPr lang="el-GR" sz="2000" dirty="0"/>
            <a:t>Το Κολοσσαίο χωρούσε 65.000 άτομα.</a:t>
          </a:r>
          <a:endParaRPr lang="en-US" sz="2000" dirty="0"/>
        </a:p>
      </dgm:t>
    </dgm:pt>
    <dgm:pt modelId="{F88D06F9-9F66-47B7-90BE-B6DA3226F367}" type="parTrans" cxnId="{DCE1E4C8-7647-4D8D-80DE-A64790FD16C8}">
      <dgm:prSet/>
      <dgm:spPr/>
      <dgm:t>
        <a:bodyPr/>
        <a:lstStyle/>
        <a:p>
          <a:endParaRPr lang="en-US" sz="2000"/>
        </a:p>
      </dgm:t>
    </dgm:pt>
    <dgm:pt modelId="{1E36B068-5D51-43BD-828A-C489F6410CDF}" type="sibTrans" cxnId="{DCE1E4C8-7647-4D8D-80DE-A64790FD16C8}">
      <dgm:prSet/>
      <dgm:spPr/>
      <dgm:t>
        <a:bodyPr/>
        <a:lstStyle/>
        <a:p>
          <a:endParaRPr lang="en-US" sz="2000"/>
        </a:p>
      </dgm:t>
    </dgm:pt>
    <dgm:pt modelId="{3E791173-2145-4068-9EAE-FCCE7AD03D49}">
      <dgm:prSet custT="1"/>
      <dgm:spPr/>
      <dgm:t>
        <a:bodyPr/>
        <a:lstStyle/>
        <a:p>
          <a:r>
            <a:rPr lang="el-GR" sz="2000" dirty="0"/>
            <a:t>Έχει σχήμα έλλειψης με περιφέρεια 524 μέτρων.</a:t>
          </a:r>
          <a:endParaRPr lang="en-US" sz="2000" dirty="0"/>
        </a:p>
      </dgm:t>
    </dgm:pt>
    <dgm:pt modelId="{D4E82167-E6CF-4F1F-B1DE-D18EDC527B49}" type="parTrans" cxnId="{361D7C17-75C5-44F3-A7BC-91A28CCECE26}">
      <dgm:prSet/>
      <dgm:spPr/>
      <dgm:t>
        <a:bodyPr/>
        <a:lstStyle/>
        <a:p>
          <a:endParaRPr lang="en-US" sz="2000"/>
        </a:p>
      </dgm:t>
    </dgm:pt>
    <dgm:pt modelId="{B9D0FEE9-5F0C-4F36-BD5F-6E978EB8DB27}" type="sibTrans" cxnId="{361D7C17-75C5-44F3-A7BC-91A28CCECE26}">
      <dgm:prSet/>
      <dgm:spPr/>
      <dgm:t>
        <a:bodyPr/>
        <a:lstStyle/>
        <a:p>
          <a:endParaRPr lang="en-US" sz="2000"/>
        </a:p>
      </dgm:t>
    </dgm:pt>
    <dgm:pt modelId="{7DE25D88-9869-469B-A9FE-8D3D50538102}">
      <dgm:prSet custT="1"/>
      <dgm:spPr/>
      <dgm:t>
        <a:bodyPr/>
        <a:lstStyle/>
        <a:p>
          <a:r>
            <a:rPr lang="el-GR" sz="2000" dirty="0"/>
            <a:t>Οι διαστάσεις του ήταν 156μ. πλάτος και 188μ. μήκος.</a:t>
          </a:r>
          <a:endParaRPr lang="en-US" sz="2000" dirty="0"/>
        </a:p>
      </dgm:t>
    </dgm:pt>
    <dgm:pt modelId="{40BA63E2-2873-4297-B359-74B68CB4F050}" type="parTrans" cxnId="{896A327B-5849-4A72-84A1-8A80C61F39A8}">
      <dgm:prSet/>
      <dgm:spPr/>
      <dgm:t>
        <a:bodyPr/>
        <a:lstStyle/>
        <a:p>
          <a:endParaRPr lang="en-US" sz="2000"/>
        </a:p>
      </dgm:t>
    </dgm:pt>
    <dgm:pt modelId="{CFFD8EE5-A4A5-471F-AEAD-4F1B3F69C675}" type="sibTrans" cxnId="{896A327B-5849-4A72-84A1-8A80C61F39A8}">
      <dgm:prSet/>
      <dgm:spPr/>
      <dgm:t>
        <a:bodyPr/>
        <a:lstStyle/>
        <a:p>
          <a:endParaRPr lang="en-US" sz="2000"/>
        </a:p>
      </dgm:t>
    </dgm:pt>
    <dgm:pt modelId="{474EB856-DAAD-49CE-8462-145D5F464CDA}">
      <dgm:prSet custT="1"/>
      <dgm:spPr/>
      <dgm:t>
        <a:bodyPr/>
        <a:lstStyle/>
        <a:p>
          <a:r>
            <a:rPr lang="el-GR" sz="2000" dirty="0"/>
            <a:t>Το ύψος του έφτανε τα 48μ. και είχε 4 ορόφους.</a:t>
          </a:r>
          <a:endParaRPr lang="en-US" sz="2000" dirty="0"/>
        </a:p>
      </dgm:t>
    </dgm:pt>
    <dgm:pt modelId="{D44806F0-1FE8-4BD9-AD1A-006A6FC82328}" type="parTrans" cxnId="{8CE355F8-EABE-4D91-A3ED-F0B22776A3E0}">
      <dgm:prSet/>
      <dgm:spPr/>
      <dgm:t>
        <a:bodyPr/>
        <a:lstStyle/>
        <a:p>
          <a:endParaRPr lang="en-US" sz="2000"/>
        </a:p>
      </dgm:t>
    </dgm:pt>
    <dgm:pt modelId="{31F0C551-EEC0-4CFF-825A-2CF8A1E2F5C2}" type="sibTrans" cxnId="{8CE355F8-EABE-4D91-A3ED-F0B22776A3E0}">
      <dgm:prSet/>
      <dgm:spPr/>
      <dgm:t>
        <a:bodyPr/>
        <a:lstStyle/>
        <a:p>
          <a:endParaRPr lang="en-US" sz="2000"/>
        </a:p>
      </dgm:t>
    </dgm:pt>
    <dgm:pt modelId="{C06D6071-CCE5-4832-8ACE-C64FE52FC1B1}">
      <dgm:prSet custT="1"/>
      <dgm:spPr/>
      <dgm:t>
        <a:bodyPr/>
        <a:lstStyle/>
        <a:p>
          <a:r>
            <a:rPr lang="el-GR" sz="2000" dirty="0"/>
            <a:t>Κτίστηκε με σκυρόδεμα και με πετρώματα που εκτινάσσονται από ηφαίστεια. Πρωτοποριακό κτίσιμο για την εποχή.</a:t>
          </a:r>
          <a:endParaRPr lang="en-US" sz="2000" dirty="0"/>
        </a:p>
      </dgm:t>
    </dgm:pt>
    <dgm:pt modelId="{96AE9026-1F33-4E66-80DF-D9AB649A0C5F}" type="parTrans" cxnId="{4439D259-D985-41D0-B8E0-00AEC33156F7}">
      <dgm:prSet/>
      <dgm:spPr/>
      <dgm:t>
        <a:bodyPr/>
        <a:lstStyle/>
        <a:p>
          <a:endParaRPr lang="x-none" sz="2000"/>
        </a:p>
      </dgm:t>
    </dgm:pt>
    <dgm:pt modelId="{7B59B8C0-9910-4FAF-AA18-14C38A8882F1}" type="sibTrans" cxnId="{4439D259-D985-41D0-B8E0-00AEC33156F7}">
      <dgm:prSet/>
      <dgm:spPr/>
      <dgm:t>
        <a:bodyPr/>
        <a:lstStyle/>
        <a:p>
          <a:endParaRPr lang="x-none" sz="2000"/>
        </a:p>
      </dgm:t>
    </dgm:pt>
    <dgm:pt modelId="{BFF4C06A-E296-4469-9193-98C653786ABA}" type="pres">
      <dgm:prSet presAssocID="{309AC11B-8DDF-446D-AF78-BB417DDD49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AA4E3E-B2A0-4847-82F9-2215F04CA662}" type="pres">
      <dgm:prSet presAssocID="{7B7A81AF-24DF-44A8-B731-6FE7DA9298D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0DF33A-1081-4583-9D79-211BEEE143A9}" type="pres">
      <dgm:prSet presAssocID="{1E36B068-5D51-43BD-828A-C489F6410CDF}" presName="spacer" presStyleCnt="0"/>
      <dgm:spPr/>
    </dgm:pt>
    <dgm:pt modelId="{738C55EF-1D4E-4DF0-8C24-64E723004528}" type="pres">
      <dgm:prSet presAssocID="{3E791173-2145-4068-9EAE-FCCE7AD03D4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F5329-1073-4CEC-B684-D07721D843B7}" type="pres">
      <dgm:prSet presAssocID="{B9D0FEE9-5F0C-4F36-BD5F-6E978EB8DB27}" presName="spacer" presStyleCnt="0"/>
      <dgm:spPr/>
    </dgm:pt>
    <dgm:pt modelId="{2CE04732-3C4F-4F5A-A24E-A0DB5F1F6693}" type="pres">
      <dgm:prSet presAssocID="{7DE25D88-9869-469B-A9FE-8D3D5053810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55A7E2-C364-48AF-96DC-1FE785B26215}" type="pres">
      <dgm:prSet presAssocID="{CFFD8EE5-A4A5-471F-AEAD-4F1B3F69C675}" presName="spacer" presStyleCnt="0"/>
      <dgm:spPr/>
    </dgm:pt>
    <dgm:pt modelId="{65C86559-CD91-475B-A187-A1E85CD67979}" type="pres">
      <dgm:prSet presAssocID="{474EB856-DAAD-49CE-8462-145D5F464CD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5128DA-9CBE-4E72-A5F8-B521AB3181A2}" type="pres">
      <dgm:prSet presAssocID="{31F0C551-EEC0-4CFF-825A-2CF8A1E2F5C2}" presName="spacer" presStyleCnt="0"/>
      <dgm:spPr/>
    </dgm:pt>
    <dgm:pt modelId="{0D3146E0-665D-4D79-B6CE-76195E9C71F1}" type="pres">
      <dgm:prSet presAssocID="{C06D6071-CCE5-4832-8ACE-C64FE52FC1B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48D51B-5767-4DC0-9C26-E15C7DDC1DB5}" type="presOf" srcId="{474EB856-DAAD-49CE-8462-145D5F464CDA}" destId="{65C86559-CD91-475B-A187-A1E85CD67979}" srcOrd="0" destOrd="0" presId="urn:microsoft.com/office/officeart/2005/8/layout/vList2"/>
    <dgm:cxn modelId="{B4C4BC2A-0CA0-4312-B237-4077AFDA9DCB}" type="presOf" srcId="{309AC11B-8DDF-446D-AF78-BB417DDD49CA}" destId="{BFF4C06A-E296-4469-9193-98C653786ABA}" srcOrd="0" destOrd="0" presId="urn:microsoft.com/office/officeart/2005/8/layout/vList2"/>
    <dgm:cxn modelId="{8CE355F8-EABE-4D91-A3ED-F0B22776A3E0}" srcId="{309AC11B-8DDF-446D-AF78-BB417DDD49CA}" destId="{474EB856-DAAD-49CE-8462-145D5F464CDA}" srcOrd="3" destOrd="0" parTransId="{D44806F0-1FE8-4BD9-AD1A-006A6FC82328}" sibTransId="{31F0C551-EEC0-4CFF-825A-2CF8A1E2F5C2}"/>
    <dgm:cxn modelId="{ED0E8324-5A62-401C-B2C3-12BB8CAE8424}" type="presOf" srcId="{7DE25D88-9869-469B-A9FE-8D3D50538102}" destId="{2CE04732-3C4F-4F5A-A24E-A0DB5F1F6693}" srcOrd="0" destOrd="0" presId="urn:microsoft.com/office/officeart/2005/8/layout/vList2"/>
    <dgm:cxn modelId="{DCE1E4C8-7647-4D8D-80DE-A64790FD16C8}" srcId="{309AC11B-8DDF-446D-AF78-BB417DDD49CA}" destId="{7B7A81AF-24DF-44A8-B731-6FE7DA9298DE}" srcOrd="0" destOrd="0" parTransId="{F88D06F9-9F66-47B7-90BE-B6DA3226F367}" sibTransId="{1E36B068-5D51-43BD-828A-C489F6410CDF}"/>
    <dgm:cxn modelId="{896A327B-5849-4A72-84A1-8A80C61F39A8}" srcId="{309AC11B-8DDF-446D-AF78-BB417DDD49CA}" destId="{7DE25D88-9869-469B-A9FE-8D3D50538102}" srcOrd="2" destOrd="0" parTransId="{40BA63E2-2873-4297-B359-74B68CB4F050}" sibTransId="{CFFD8EE5-A4A5-471F-AEAD-4F1B3F69C675}"/>
    <dgm:cxn modelId="{361D7C17-75C5-44F3-A7BC-91A28CCECE26}" srcId="{309AC11B-8DDF-446D-AF78-BB417DDD49CA}" destId="{3E791173-2145-4068-9EAE-FCCE7AD03D49}" srcOrd="1" destOrd="0" parTransId="{D4E82167-E6CF-4F1F-B1DE-D18EDC527B49}" sibTransId="{B9D0FEE9-5F0C-4F36-BD5F-6E978EB8DB27}"/>
    <dgm:cxn modelId="{4FDA8B25-C8FC-48B7-A733-43A33E822839}" type="presOf" srcId="{C06D6071-CCE5-4832-8ACE-C64FE52FC1B1}" destId="{0D3146E0-665D-4D79-B6CE-76195E9C71F1}" srcOrd="0" destOrd="0" presId="urn:microsoft.com/office/officeart/2005/8/layout/vList2"/>
    <dgm:cxn modelId="{D248C2BB-B7A8-4FC6-AD86-51312F911DE3}" type="presOf" srcId="{3E791173-2145-4068-9EAE-FCCE7AD03D49}" destId="{738C55EF-1D4E-4DF0-8C24-64E723004528}" srcOrd="0" destOrd="0" presId="urn:microsoft.com/office/officeart/2005/8/layout/vList2"/>
    <dgm:cxn modelId="{4439D259-D985-41D0-B8E0-00AEC33156F7}" srcId="{309AC11B-8DDF-446D-AF78-BB417DDD49CA}" destId="{C06D6071-CCE5-4832-8ACE-C64FE52FC1B1}" srcOrd="4" destOrd="0" parTransId="{96AE9026-1F33-4E66-80DF-D9AB649A0C5F}" sibTransId="{7B59B8C0-9910-4FAF-AA18-14C38A8882F1}"/>
    <dgm:cxn modelId="{488A3994-E028-4F8D-A9BA-C649930FD070}" type="presOf" srcId="{7B7A81AF-24DF-44A8-B731-6FE7DA9298DE}" destId="{BCAA4E3E-B2A0-4847-82F9-2215F04CA662}" srcOrd="0" destOrd="0" presId="urn:microsoft.com/office/officeart/2005/8/layout/vList2"/>
    <dgm:cxn modelId="{11D1F4BA-267D-440A-9C37-7F64E2E774EF}" type="presParOf" srcId="{BFF4C06A-E296-4469-9193-98C653786ABA}" destId="{BCAA4E3E-B2A0-4847-82F9-2215F04CA662}" srcOrd="0" destOrd="0" presId="urn:microsoft.com/office/officeart/2005/8/layout/vList2"/>
    <dgm:cxn modelId="{562B68C0-6408-4671-AD08-D794C55CAB91}" type="presParOf" srcId="{BFF4C06A-E296-4469-9193-98C653786ABA}" destId="{AF0DF33A-1081-4583-9D79-211BEEE143A9}" srcOrd="1" destOrd="0" presId="urn:microsoft.com/office/officeart/2005/8/layout/vList2"/>
    <dgm:cxn modelId="{3F2D9103-35E1-4C1A-A7A2-8EAD91FA499D}" type="presParOf" srcId="{BFF4C06A-E296-4469-9193-98C653786ABA}" destId="{738C55EF-1D4E-4DF0-8C24-64E723004528}" srcOrd="2" destOrd="0" presId="urn:microsoft.com/office/officeart/2005/8/layout/vList2"/>
    <dgm:cxn modelId="{34E8296B-F192-4456-A2AB-AC3B1201228C}" type="presParOf" srcId="{BFF4C06A-E296-4469-9193-98C653786ABA}" destId="{1D0F5329-1073-4CEC-B684-D07721D843B7}" srcOrd="3" destOrd="0" presId="urn:microsoft.com/office/officeart/2005/8/layout/vList2"/>
    <dgm:cxn modelId="{41C59CC6-9883-4DFB-8B22-431ADE5C8014}" type="presParOf" srcId="{BFF4C06A-E296-4469-9193-98C653786ABA}" destId="{2CE04732-3C4F-4F5A-A24E-A0DB5F1F6693}" srcOrd="4" destOrd="0" presId="urn:microsoft.com/office/officeart/2005/8/layout/vList2"/>
    <dgm:cxn modelId="{6522A3FA-B254-47B7-BE54-E1F9233C393A}" type="presParOf" srcId="{BFF4C06A-E296-4469-9193-98C653786ABA}" destId="{0E55A7E2-C364-48AF-96DC-1FE785B26215}" srcOrd="5" destOrd="0" presId="urn:microsoft.com/office/officeart/2005/8/layout/vList2"/>
    <dgm:cxn modelId="{36655072-89C1-4E8D-895B-7EB1ACB23934}" type="presParOf" srcId="{BFF4C06A-E296-4469-9193-98C653786ABA}" destId="{65C86559-CD91-475B-A187-A1E85CD67979}" srcOrd="6" destOrd="0" presId="urn:microsoft.com/office/officeart/2005/8/layout/vList2"/>
    <dgm:cxn modelId="{E5CB6658-4605-4327-AC15-E02CC20A9306}" type="presParOf" srcId="{BFF4C06A-E296-4469-9193-98C653786ABA}" destId="{EC5128DA-9CBE-4E72-A5F8-B521AB3181A2}" srcOrd="7" destOrd="0" presId="urn:microsoft.com/office/officeart/2005/8/layout/vList2"/>
    <dgm:cxn modelId="{9FD50A4A-D8B7-4D5E-BE40-CFF787D75228}" type="presParOf" srcId="{BFF4C06A-E296-4469-9193-98C653786ABA}" destId="{0D3146E0-665D-4D79-B6CE-76195E9C71F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8891-10AD-415D-B682-56BABC5D6516}" type="datetimeFigureOut">
              <a:rPr lang="x-none" smtClean="0"/>
              <a:t>11/1/2023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CFD3-C5CB-41D5-B954-25103B8A7B7F}" type="slidenum">
              <a:rPr lang="x-none" smtClean="0"/>
              <a:t>‹#›</a:t>
            </a:fld>
            <a:endParaRPr lang="x-non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49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8891-10AD-415D-B682-56BABC5D6516}" type="datetimeFigureOut">
              <a:rPr lang="x-none" smtClean="0"/>
              <a:t>11/1/2023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CFD3-C5CB-41D5-B954-25103B8A7B7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1560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8891-10AD-415D-B682-56BABC5D6516}" type="datetimeFigureOut">
              <a:rPr lang="x-none" smtClean="0"/>
              <a:t>11/1/2023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CFD3-C5CB-41D5-B954-25103B8A7B7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103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8891-10AD-415D-B682-56BABC5D6516}" type="datetimeFigureOut">
              <a:rPr lang="x-none" smtClean="0"/>
              <a:t>11/1/2023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CFD3-C5CB-41D5-B954-25103B8A7B7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4799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8891-10AD-415D-B682-56BABC5D6516}" type="datetimeFigureOut">
              <a:rPr lang="x-none" smtClean="0"/>
              <a:t>11/1/2023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CFD3-C5CB-41D5-B954-25103B8A7B7F}" type="slidenum">
              <a:rPr lang="x-none" smtClean="0"/>
              <a:t>‹#›</a:t>
            </a:fld>
            <a:endParaRPr lang="x-non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25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8891-10AD-415D-B682-56BABC5D6516}" type="datetimeFigureOut">
              <a:rPr lang="x-none" smtClean="0"/>
              <a:t>11/1/2023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CFD3-C5CB-41D5-B954-25103B8A7B7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7244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8891-10AD-415D-B682-56BABC5D6516}" type="datetimeFigureOut">
              <a:rPr lang="x-none" smtClean="0"/>
              <a:t>11/1/2023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CFD3-C5CB-41D5-B954-25103B8A7B7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7117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8891-10AD-415D-B682-56BABC5D6516}" type="datetimeFigureOut">
              <a:rPr lang="x-none" smtClean="0"/>
              <a:t>11/1/2023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CFD3-C5CB-41D5-B954-25103B8A7B7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7560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8891-10AD-415D-B682-56BABC5D6516}" type="datetimeFigureOut">
              <a:rPr lang="x-none" smtClean="0"/>
              <a:t>11/1/2023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CFD3-C5CB-41D5-B954-25103B8A7B7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02056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318891-10AD-415D-B682-56BABC5D6516}" type="datetimeFigureOut">
              <a:rPr lang="x-none" smtClean="0"/>
              <a:t>11/1/2023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94CFD3-C5CB-41D5-B954-25103B8A7B7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7593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8891-10AD-415D-B682-56BABC5D6516}" type="datetimeFigureOut">
              <a:rPr lang="x-none" smtClean="0"/>
              <a:t>11/1/2023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CFD3-C5CB-41D5-B954-25103B8A7B7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9648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318891-10AD-415D-B682-56BABC5D6516}" type="datetimeFigureOut">
              <a:rPr lang="x-none" smtClean="0"/>
              <a:t>11/1/2023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294CFD3-C5CB-41D5-B954-25103B8A7B7F}" type="slidenum">
              <a:rPr lang="x-none" smtClean="0"/>
              <a:t>‹#›</a:t>
            </a:fld>
            <a:endParaRPr lang="x-non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94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7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8.jpe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030">
            <a:extLst>
              <a:ext uri="{FF2B5EF4-FFF2-40B4-BE49-F238E27FC236}">
                <a16:creationId xmlns="" xmlns:a16="http://schemas.microsoft.com/office/drawing/2014/main" id="{90AA6468-80AC-4DDF-9CFB-C7A9507E20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84495F-5AE7-4FAD-A64D-BC4948A0C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40080"/>
            <a:ext cx="3659246" cy="2926080"/>
          </a:xfrm>
        </p:spPr>
        <p:txBody>
          <a:bodyPr>
            <a:normAutofit/>
          </a:bodyPr>
          <a:lstStyle/>
          <a:p>
            <a:r>
              <a:rPr lang="el-GR" sz="6000" dirty="0">
                <a:solidFill>
                  <a:srgbClr val="FFFFFF"/>
                </a:solidFill>
              </a:rPr>
              <a:t>Το Κολοσσαίο </a:t>
            </a:r>
            <a:endParaRPr lang="x-none" sz="6000" dirty="0">
              <a:solidFill>
                <a:srgbClr val="FFFFFF"/>
              </a:solidFill>
            </a:endParaRP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="" xmlns:a16="http://schemas.microsoft.com/office/drawing/2014/main" id="{81C88E32-971F-ECE2-B894-77AAEA6C6F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2" r="13000" b="-1"/>
          <a:stretch/>
        </p:blipFill>
        <p:spPr bwMode="auto">
          <a:xfrm>
            <a:off x="4639733" y="10"/>
            <a:ext cx="755226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6" name="Rectangle 1032">
            <a:extLst>
              <a:ext uri="{FF2B5EF4-FFF2-40B4-BE49-F238E27FC236}">
                <a16:creationId xmlns="" xmlns:a16="http://schemas.microsoft.com/office/drawing/2014/main" id="{4AB900CC-5074-4746-A1A4-AF640455BD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D6C54489-25F2-C764-31C7-F5FDD50651E8}"/>
              </a:ext>
            </a:extLst>
          </p:cNvPr>
          <p:cNvSpPr txBox="1">
            <a:spLocks/>
          </p:cNvSpPr>
          <p:nvPr/>
        </p:nvSpPr>
        <p:spPr>
          <a:xfrm>
            <a:off x="376334" y="3843590"/>
            <a:ext cx="3659246" cy="2926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dirty="0" smtClean="0">
                <a:solidFill>
                  <a:srgbClr val="FFFFFF"/>
                </a:solidFill>
              </a:rPr>
              <a:t>Ε</a:t>
            </a:r>
            <a:r>
              <a:rPr lang="en-US" sz="3200" dirty="0" smtClean="0">
                <a:solidFill>
                  <a:srgbClr val="FFFFFF"/>
                </a:solidFill>
              </a:rPr>
              <a:t>.</a:t>
            </a:r>
            <a:r>
              <a:rPr lang="el-GR" sz="3200" dirty="0" smtClean="0">
                <a:solidFill>
                  <a:srgbClr val="FFFFFF"/>
                </a:solidFill>
              </a:rPr>
              <a:t> Π</a:t>
            </a:r>
            <a:r>
              <a:rPr lang="en-US" sz="3200" smtClean="0">
                <a:solidFill>
                  <a:srgbClr val="FFFFFF"/>
                </a:solidFill>
              </a:rPr>
              <a:t>.</a:t>
            </a:r>
            <a:r>
              <a:rPr lang="el-GR" sz="3200" smtClean="0">
                <a:solidFill>
                  <a:srgbClr val="FFFFFF"/>
                </a:solidFill>
              </a:rPr>
              <a:t>, </a:t>
            </a:r>
            <a:r>
              <a:rPr lang="el-GR" sz="3200" dirty="0">
                <a:solidFill>
                  <a:srgbClr val="FFFFFF"/>
                </a:solidFill>
              </a:rPr>
              <a:t>Ε’2</a:t>
            </a:r>
            <a:endParaRPr lang="x-none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65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105">
            <a:extLst>
              <a:ext uri="{FF2B5EF4-FFF2-40B4-BE49-F238E27FC236}">
                <a16:creationId xmlns="" xmlns:a16="http://schemas.microsoft.com/office/drawing/2014/main" id="{0182F701-1D9A-4047-A9CA-73A707EA0A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08" name="Rectangle 3107">
            <a:extLst>
              <a:ext uri="{FF2B5EF4-FFF2-40B4-BE49-F238E27FC236}">
                <a16:creationId xmlns="" xmlns:a16="http://schemas.microsoft.com/office/drawing/2014/main" id="{FD46288E-4C86-4ADB-893C-3C29FDE84B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10" name="Straight Connector 3109">
            <a:extLst>
              <a:ext uri="{FF2B5EF4-FFF2-40B4-BE49-F238E27FC236}">
                <a16:creationId xmlns="" xmlns:a16="http://schemas.microsoft.com/office/drawing/2014/main" id="{318EA713-6EC5-4E3B-9ABC-DDF657C87A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112" name="Rectangle 3111">
            <a:extLst>
              <a:ext uri="{FF2B5EF4-FFF2-40B4-BE49-F238E27FC236}">
                <a16:creationId xmlns="" xmlns:a16="http://schemas.microsoft.com/office/drawing/2014/main" id="{72C68451-C4CB-4C4D-93E5-947CC9B0FC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6750DC-D7C5-2D1A-366A-5DA9F570E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6868" y="373678"/>
            <a:ext cx="4592874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Φλάβιο Αμφιθέατρο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14" name="Rectangle 3113">
            <a:extLst>
              <a:ext uri="{FF2B5EF4-FFF2-40B4-BE49-F238E27FC236}">
                <a16:creationId xmlns="" xmlns:a16="http://schemas.microsoft.com/office/drawing/2014/main" id="{E6CB3857-9381-42C9-810F-3DBD20581C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479458" cy="63343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16" name="Rectangle 3115">
            <a:extLst>
              <a:ext uri="{FF2B5EF4-FFF2-40B4-BE49-F238E27FC236}">
                <a16:creationId xmlns="" xmlns:a16="http://schemas.microsoft.com/office/drawing/2014/main" id="{6FE87080-9C7B-430B-8D46-C8E6AEE45C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1733" y="321733"/>
            <a:ext cx="3057906" cy="3408237"/>
          </a:xfrm>
          <a:prstGeom prst="rect">
            <a:avLst/>
          </a:prstGeom>
          <a:solidFill>
            <a:srgbClr val="FFFFFF"/>
          </a:solidFill>
          <a:ln w="63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74" name="Picture 2" descr="Image result for vespasian">
            <a:extLst>
              <a:ext uri="{FF2B5EF4-FFF2-40B4-BE49-F238E27FC236}">
                <a16:creationId xmlns="" xmlns:a16="http://schemas.microsoft.com/office/drawing/2014/main" id="{3E59E79E-3A3B-FDD5-8C5D-8F213D92B8D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566" y="473902"/>
            <a:ext cx="2466240" cy="310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18" name="Rectangle 3117">
            <a:extLst>
              <a:ext uri="{FF2B5EF4-FFF2-40B4-BE49-F238E27FC236}">
                <a16:creationId xmlns="" xmlns:a16="http://schemas.microsoft.com/office/drawing/2014/main" id="{01CD223A-6BBA-417E-A1D0-E5C195A6C7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28588" y="321733"/>
            <a:ext cx="2567411" cy="1978453"/>
          </a:xfrm>
          <a:prstGeom prst="rect">
            <a:avLst/>
          </a:prstGeom>
          <a:solidFill>
            <a:srgbClr val="FFFFFF"/>
          </a:solidFill>
          <a:ln w="63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2" descr="Image result for colosseum rome">
            <a:extLst>
              <a:ext uri="{FF2B5EF4-FFF2-40B4-BE49-F238E27FC236}">
                <a16:creationId xmlns="" xmlns:a16="http://schemas.microsoft.com/office/drawing/2014/main" id="{855E040C-8966-D048-C599-353F932900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5" r="8922" b="2"/>
          <a:stretch/>
        </p:blipFill>
        <p:spPr bwMode="auto">
          <a:xfrm>
            <a:off x="3736854" y="473902"/>
            <a:ext cx="2172311" cy="1670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20" name="Straight Connector 3119">
            <a:extLst>
              <a:ext uri="{FF2B5EF4-FFF2-40B4-BE49-F238E27FC236}">
                <a16:creationId xmlns="" xmlns:a16="http://schemas.microsoft.com/office/drawing/2014/main" id="{D5784AB5-E0AD-4674-98A4-25BFB8934C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7046569" y="2085703"/>
            <a:ext cx="41148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2" name="Rectangle 3121">
            <a:extLst>
              <a:ext uri="{FF2B5EF4-FFF2-40B4-BE49-F238E27FC236}">
                <a16:creationId xmlns="" xmlns:a16="http://schemas.microsoft.com/office/drawing/2014/main" id="{3419974A-3967-488F-A5AD-DFAA45CA62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1733" y="3879167"/>
            <a:ext cx="3057906" cy="213556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24" name="Rectangle 3123">
            <a:extLst>
              <a:ext uri="{FF2B5EF4-FFF2-40B4-BE49-F238E27FC236}">
                <a16:creationId xmlns="" xmlns:a16="http://schemas.microsoft.com/office/drawing/2014/main" id="{A37B7074-D65F-4811-A596-29202DC472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28588" y="2451014"/>
            <a:ext cx="2567411" cy="3532765"/>
          </a:xfrm>
          <a:prstGeom prst="rect">
            <a:avLst/>
          </a:prstGeom>
          <a:solidFill>
            <a:srgbClr val="FFFFFF"/>
          </a:solidFill>
          <a:ln w="63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76" name="Picture 4" descr="Image result for titus flavius vespasianus">
            <a:extLst>
              <a:ext uri="{FF2B5EF4-FFF2-40B4-BE49-F238E27FC236}">
                <a16:creationId xmlns="" xmlns:a16="http://schemas.microsoft.com/office/drawing/2014/main" id="{9189F336-B8AC-A653-7BA4-57050B6FC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64752" y="2768790"/>
            <a:ext cx="2295082" cy="289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73C153B-5E6B-E632-3344-378E9339E5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56868" y="2189569"/>
            <a:ext cx="4592874" cy="3670180"/>
          </a:xfrm>
        </p:spPr>
        <p:txBody>
          <a:bodyPr vert="horz" lIns="0" tIns="45720" rIns="0" bIns="45720" rtlCol="0">
            <a:noAutofit/>
          </a:bodyPr>
          <a:lstStyle/>
          <a:p>
            <a:r>
              <a:rPr lang="el-G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Το Κολοσσαίο βρίσκεται στη ΝΑ πλευρά  της Ρωμαϊκής αγοράς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Forum </a:t>
            </a:r>
            <a:r>
              <a:rPr lang="en-GB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Romanum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Ξεκίνησε να χτίζεται την εποχή του αυτοκράτορα Βεσπασιανού (Τίτος Φλάβιος Βεσπασιανός) το 72 μ.Χ. και τελείωσε όταν ο γιος του Τίτος (Τίτος Φλάβιος Βεσπασιανός) έγινε αυτοκράτορας το 80 μ.Χ.</a:t>
            </a:r>
          </a:p>
          <a:p>
            <a:r>
              <a:rPr lang="el-G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26" name="Rectangle 3125">
            <a:extLst>
              <a:ext uri="{FF2B5EF4-FFF2-40B4-BE49-F238E27FC236}">
                <a16:creationId xmlns="" xmlns:a16="http://schemas.microsoft.com/office/drawing/2014/main" id="{6BE05B35-DAAF-4F54-B4CC-ED1C93F576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28" name="Rectangle 3127">
            <a:extLst>
              <a:ext uri="{FF2B5EF4-FFF2-40B4-BE49-F238E27FC236}">
                <a16:creationId xmlns="" xmlns:a16="http://schemas.microsoft.com/office/drawing/2014/main" id="{0BA95580-1D63-49F5-8878-136B91CE3B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5824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" name="Rectangle 7248">
            <a:extLst>
              <a:ext uri="{FF2B5EF4-FFF2-40B4-BE49-F238E27FC236}">
                <a16:creationId xmlns="" xmlns:a16="http://schemas.microsoft.com/office/drawing/2014/main" id="{796CD800-C8BF-41B5-983A-3B3D95FA99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1" name="Rectangle 7250">
            <a:extLst>
              <a:ext uri="{FF2B5EF4-FFF2-40B4-BE49-F238E27FC236}">
                <a16:creationId xmlns="" xmlns:a16="http://schemas.microsoft.com/office/drawing/2014/main" id="{ED36A27B-61AE-4AA1-8BD6-7310E072D8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253" name="Straight Connector 7252">
            <a:extLst>
              <a:ext uri="{FF2B5EF4-FFF2-40B4-BE49-F238E27FC236}">
                <a16:creationId xmlns="" xmlns:a16="http://schemas.microsoft.com/office/drawing/2014/main" id="{511BC4C5-EB16-4C0B-83E6-96A39848CF1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255" name="Rectangle 7254">
            <a:extLst>
              <a:ext uri="{FF2B5EF4-FFF2-40B4-BE49-F238E27FC236}">
                <a16:creationId xmlns="" xmlns:a16="http://schemas.microsoft.com/office/drawing/2014/main" id="{20E9A622-9996-4927-BBCD-AEE2687BED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57" name="Rectangle 7256">
            <a:extLst>
              <a:ext uri="{FF2B5EF4-FFF2-40B4-BE49-F238E27FC236}">
                <a16:creationId xmlns="" xmlns:a16="http://schemas.microsoft.com/office/drawing/2014/main" id="{51DE3FC3-BAC1-4105-9620-4FB64EDCE87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6" y="0"/>
            <a:ext cx="45902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9" name="Rectangle 7258">
            <a:extLst>
              <a:ext uri="{FF2B5EF4-FFF2-40B4-BE49-F238E27FC236}">
                <a16:creationId xmlns="" xmlns:a16="http://schemas.microsoft.com/office/drawing/2014/main" id="{CEF02B21-6D04-4A6A-B03E-CF7642D591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590679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176" name="Picture 8" descr="Image result for Colosseum History">
            <a:extLst>
              <a:ext uri="{FF2B5EF4-FFF2-40B4-BE49-F238E27FC236}">
                <a16:creationId xmlns="" xmlns:a16="http://schemas.microsoft.com/office/drawing/2014/main" id="{778190B9-08D6-50F1-046B-833B562D65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50" r="28757"/>
          <a:stretch/>
        </p:blipFill>
        <p:spPr bwMode="auto">
          <a:xfrm>
            <a:off x="4812161" y="-2655"/>
            <a:ext cx="3606643" cy="335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61" name="Rectangle 7260">
            <a:extLst>
              <a:ext uri="{FF2B5EF4-FFF2-40B4-BE49-F238E27FC236}">
                <a16:creationId xmlns="" xmlns:a16="http://schemas.microsoft.com/office/drawing/2014/main" id="{97E39010-823C-439A-B438-FEEDF54908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576279" y="0"/>
            <a:ext cx="3610035" cy="33559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172" name="Picture 4" descr="Image result for colosseum rome">
            <a:extLst>
              <a:ext uri="{FF2B5EF4-FFF2-40B4-BE49-F238E27FC236}">
                <a16:creationId xmlns="" xmlns:a16="http://schemas.microsoft.com/office/drawing/2014/main" id="{96B5954A-F03A-5313-9262-C6D3FEF2A7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9" r="9826" b="3"/>
          <a:stretch/>
        </p:blipFill>
        <p:spPr bwMode="auto">
          <a:xfrm>
            <a:off x="8576279" y="10"/>
            <a:ext cx="3610035" cy="335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Image result for colosseum rome">
            <a:extLst>
              <a:ext uri="{FF2B5EF4-FFF2-40B4-BE49-F238E27FC236}">
                <a16:creationId xmlns="" xmlns:a16="http://schemas.microsoft.com/office/drawing/2014/main" id="{54201E55-8F8B-14AE-5BC3-8EA852E506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44" b="16249"/>
          <a:stretch/>
        </p:blipFill>
        <p:spPr bwMode="auto">
          <a:xfrm>
            <a:off x="4812161" y="3504904"/>
            <a:ext cx="7374154" cy="335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263" name="Text Placeholder 3">
            <a:extLst>
              <a:ext uri="{FF2B5EF4-FFF2-40B4-BE49-F238E27FC236}">
                <a16:creationId xmlns="" xmlns:a16="http://schemas.microsoft.com/office/drawing/2014/main" id="{837AF606-A487-A693-21A6-44EB9BD9FF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1004576"/>
              </p:ext>
            </p:extLst>
          </p:nvPr>
        </p:nvGraphicFramePr>
        <p:xfrm>
          <a:off x="167710" y="866951"/>
          <a:ext cx="4293002" cy="5636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E0F990B-5A72-CD95-E8D3-4B56F353B14E}"/>
              </a:ext>
            </a:extLst>
          </p:cNvPr>
          <p:cNvSpPr txBox="1"/>
          <p:nvPr/>
        </p:nvSpPr>
        <p:spPr>
          <a:xfrm>
            <a:off x="167710" y="220619"/>
            <a:ext cx="1980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>
                <a:solidFill>
                  <a:schemeClr val="bg1"/>
                </a:solidFill>
              </a:rPr>
              <a:t>Μέγεθος </a:t>
            </a:r>
            <a:endParaRPr lang="x-non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699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36">
            <a:extLst>
              <a:ext uri="{FF2B5EF4-FFF2-40B4-BE49-F238E27FC236}">
                <a16:creationId xmlns="" xmlns:a16="http://schemas.microsoft.com/office/drawing/2014/main" id="{796CD800-C8BF-41B5-983A-3B3D95FA99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" name="Rectangle 38">
            <a:extLst>
              <a:ext uri="{FF2B5EF4-FFF2-40B4-BE49-F238E27FC236}">
                <a16:creationId xmlns="" xmlns:a16="http://schemas.microsoft.com/office/drawing/2014/main" id="{ED36A27B-61AE-4AA1-8BD6-7310E072D8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3" name="Straight Connector 40">
            <a:extLst>
              <a:ext uri="{FF2B5EF4-FFF2-40B4-BE49-F238E27FC236}">
                <a16:creationId xmlns="" xmlns:a16="http://schemas.microsoft.com/office/drawing/2014/main" id="{511BC4C5-EB16-4C0B-83E6-96A39848CF1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4" name="Rectangle 42">
            <a:extLst>
              <a:ext uri="{FF2B5EF4-FFF2-40B4-BE49-F238E27FC236}">
                <a16:creationId xmlns="" xmlns:a16="http://schemas.microsoft.com/office/drawing/2014/main" id="{2F888C18-7E74-4A98-A7B4-A5C43583A4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045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44">
            <a:extLst>
              <a:ext uri="{FF2B5EF4-FFF2-40B4-BE49-F238E27FC236}">
                <a16:creationId xmlns="" xmlns:a16="http://schemas.microsoft.com/office/drawing/2014/main" id="{20436840-698D-4B5F-A7C0-101AD48D861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15" y="0"/>
            <a:ext cx="754787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ACC9A2-4001-8BE2-C746-4D284E9DD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16835"/>
            <a:ext cx="5977937" cy="16665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z="4000" dirty="0"/>
              <a:t>Το Κολοσσαίο χτίστηκε για να διασκεδάζει τους πολίτες.</a:t>
            </a:r>
            <a:br>
              <a:rPr lang="el-GR" sz="4000" dirty="0"/>
            </a:br>
            <a:endParaRPr lang="en-US" sz="4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F75D196-E72D-031A-4140-008D029F5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7279" y="2236304"/>
            <a:ext cx="5977938" cy="3652667"/>
          </a:xfrm>
        </p:spPr>
        <p:txBody>
          <a:bodyPr vert="horz" lIns="0" tIns="45720" rIns="0" bIns="45720" rtlCol="0">
            <a:normAutofit/>
          </a:bodyPr>
          <a:lstStyle/>
          <a:p>
            <a:r>
              <a:rPr lang="el-GR" sz="2800" dirty="0"/>
              <a:t>Ανάγκαζαν τους αιχμαλώτους να μονομαχούν μέχρι θανάτου μεταξύ τους όπως επίσης να παλεύουν με εξωτικά άγρια ζώα.</a:t>
            </a:r>
          </a:p>
          <a:p>
            <a:r>
              <a:rPr lang="el-GR" sz="2800" dirty="0"/>
              <a:t>Το Κολοσσαίο λειτούργησε πάνω από 400 χρόνια με μια διακοπή μεταξύ του 217-238 μ.Χ. εξαιτίας ενός κεραυνού που κατάστρεψε μεγάλο τμήμα του.</a:t>
            </a:r>
            <a:endParaRPr lang="en-US" sz="2800" dirty="0"/>
          </a:p>
        </p:txBody>
      </p:sp>
      <p:sp>
        <p:nvSpPr>
          <p:cNvPr id="56" name="Rectangle 46">
            <a:extLst>
              <a:ext uri="{FF2B5EF4-FFF2-40B4-BE49-F238E27FC236}">
                <a16:creationId xmlns="" xmlns:a16="http://schemas.microsoft.com/office/drawing/2014/main" id="{3682BE5A-770A-4799-BE6D-CE0BD0AD28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547894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Image result for Rome Colosseum Battles">
            <a:extLst>
              <a:ext uri="{FF2B5EF4-FFF2-40B4-BE49-F238E27FC236}">
                <a16:creationId xmlns="" xmlns:a16="http://schemas.microsoft.com/office/drawing/2014/main" id="{B91069AA-613C-B6BA-9ACB-535B8C55D7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9" r="1" b="1"/>
          <a:stretch/>
        </p:blipFill>
        <p:spPr bwMode="auto">
          <a:xfrm>
            <a:off x="7611902" y="10"/>
            <a:ext cx="4578557" cy="339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ectangle 48">
            <a:extLst>
              <a:ext uri="{FF2B5EF4-FFF2-40B4-BE49-F238E27FC236}">
                <a16:creationId xmlns="" xmlns:a16="http://schemas.microsoft.com/office/drawing/2014/main" id="{85B58713-80A3-4F72-8ADA-A63E6BA8BC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547894" y="3396996"/>
            <a:ext cx="464256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6" descr="Image result for Colosseum Rome Gladiator Battles">
            <a:extLst>
              <a:ext uri="{FF2B5EF4-FFF2-40B4-BE49-F238E27FC236}">
                <a16:creationId xmlns="" xmlns:a16="http://schemas.microsoft.com/office/drawing/2014/main" id="{BD00AEAB-9F95-9069-9426-EDD4499BB67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7" r="-1" b="-1"/>
          <a:stretch/>
        </p:blipFill>
        <p:spPr bwMode="auto">
          <a:xfrm>
            <a:off x="7611902" y="3461004"/>
            <a:ext cx="4580097" cy="3396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056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6150">
            <a:extLst>
              <a:ext uri="{FF2B5EF4-FFF2-40B4-BE49-F238E27FC236}">
                <a16:creationId xmlns="" xmlns:a16="http://schemas.microsoft.com/office/drawing/2014/main" id="{600B5AE2-C5CC-499C-8F2D-249888BE22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3" name="Rectangle 6152">
            <a:extLst>
              <a:ext uri="{FF2B5EF4-FFF2-40B4-BE49-F238E27FC236}">
                <a16:creationId xmlns="" xmlns:a16="http://schemas.microsoft.com/office/drawing/2014/main" id="{BA7A3698-B350-40E5-8475-9BCC41A089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155" name="Straight Connector 6154">
            <a:extLst>
              <a:ext uri="{FF2B5EF4-FFF2-40B4-BE49-F238E27FC236}">
                <a16:creationId xmlns="" xmlns:a16="http://schemas.microsoft.com/office/drawing/2014/main" id="{0AC655C7-EC94-4BE6-84C8-2F9EFBBB27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157" name="Rectangle 6156">
            <a:extLst>
              <a:ext uri="{FF2B5EF4-FFF2-40B4-BE49-F238E27FC236}">
                <a16:creationId xmlns="" xmlns:a16="http://schemas.microsoft.com/office/drawing/2014/main" id="{311973C2-EB8B-452A-A698-4A252FD3AE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6159" name="Rectangle 6158">
            <a:extLst>
              <a:ext uri="{FF2B5EF4-FFF2-40B4-BE49-F238E27FC236}">
                <a16:creationId xmlns="" xmlns:a16="http://schemas.microsoft.com/office/drawing/2014/main" id="{10162E77-11AD-44A7-84EC-40C59EEFBD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88FA52-43BB-E95B-E475-6692944BD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1" y="634946"/>
            <a:ext cx="6368142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Κολοσσαίο </a:t>
            </a:r>
            <a:endParaRPr lang="en-US" sz="4800" kern="1200" spc="-50" baseline="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 descr="Image result for next colosseum statue of Nero ">
            <a:extLst>
              <a:ext uri="{FF2B5EF4-FFF2-40B4-BE49-F238E27FC236}">
                <a16:creationId xmlns="" xmlns:a16="http://schemas.microsoft.com/office/drawing/2014/main" id="{6FC26CEB-0BB1-441C-AF2D-CC22705D307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0" r="36046" b="2"/>
          <a:stretch/>
        </p:blipFill>
        <p:spPr bwMode="auto">
          <a:xfrm>
            <a:off x="20" y="-12128"/>
            <a:ext cx="4654276" cy="6870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161" name="Straight Connector 6160">
            <a:extLst>
              <a:ext uri="{FF2B5EF4-FFF2-40B4-BE49-F238E27FC236}">
                <a16:creationId xmlns="" xmlns:a16="http://schemas.microsoft.com/office/drawing/2014/main" id="{5AB158E9-1B40-4CD6-95F0-95CA11DF7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287617" y="2085703"/>
            <a:ext cx="617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0A1F3DC-0F0D-1956-B506-34C70FDE1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81601" y="2198914"/>
            <a:ext cx="6368142" cy="3670180"/>
          </a:xfrm>
        </p:spPr>
        <p:txBody>
          <a:bodyPr vert="horz" lIns="0" tIns="45720" rIns="0" bIns="45720" rtlCol="0">
            <a:normAutofit/>
          </a:bodyPr>
          <a:lstStyle/>
          <a:p>
            <a:r>
              <a:rPr lang="el-GR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Πήρε το όνομα Κολοσσαίο από το κολοσσιαίο άγαλμα του Νέρωνα (ο κολοσσός) που βρισκόταν στην τοποθεσία που χτίστηκε </a:t>
            </a:r>
            <a:r>
              <a:rPr lang="el-G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767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01" name="Rectangle 8200">
            <a:extLst>
              <a:ext uri="{FF2B5EF4-FFF2-40B4-BE49-F238E27FC236}">
                <a16:creationId xmlns="" xmlns:a16="http://schemas.microsoft.com/office/drawing/2014/main" id="{10162E77-11AD-44A7-84EC-40C59EEFBD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Image result for Roman Colosseum Architecture">
            <a:extLst>
              <a:ext uri="{FF2B5EF4-FFF2-40B4-BE49-F238E27FC236}">
                <a16:creationId xmlns="" xmlns:a16="http://schemas.microsoft.com/office/drawing/2014/main" id="{9DB44535-783A-BB0D-356D-99A04C673F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098" b="-1"/>
          <a:stretch/>
        </p:blipFill>
        <p:spPr bwMode="auto">
          <a:xfrm>
            <a:off x="633999" y="640081"/>
            <a:ext cx="6909801" cy="531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203" name="Straight Connector 8202">
            <a:extLst>
              <a:ext uri="{FF2B5EF4-FFF2-40B4-BE49-F238E27FC236}">
                <a16:creationId xmlns="" xmlns:a16="http://schemas.microsoft.com/office/drawing/2014/main" id="{5AB158E9-1B40-4CD6-95F0-95CA11DF7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8" name="Content Placeholder 8197">
            <a:extLst>
              <a:ext uri="{FF2B5EF4-FFF2-40B4-BE49-F238E27FC236}">
                <a16:creationId xmlns="" xmlns:a16="http://schemas.microsoft.com/office/drawing/2014/main" id="{B8908C50-D440-CB88-2CF3-48359C62E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2143" y="2085704"/>
            <a:ext cx="3690257" cy="1156134"/>
          </a:xfrm>
        </p:spPr>
        <p:txBody>
          <a:bodyPr>
            <a:normAutofit/>
          </a:bodyPr>
          <a:lstStyle/>
          <a:p>
            <a:r>
              <a:rPr lang="el-GR" sz="3600" dirty="0"/>
              <a:t>Ευχαριστώ που με παρακολουθήσατε</a:t>
            </a:r>
          </a:p>
          <a:p>
            <a:endParaRPr lang="en-US" sz="3600" dirty="0"/>
          </a:p>
        </p:txBody>
      </p:sp>
      <p:sp>
        <p:nvSpPr>
          <p:cNvPr id="8205" name="Rectangle 8204">
            <a:extLst>
              <a:ext uri="{FF2B5EF4-FFF2-40B4-BE49-F238E27FC236}">
                <a16:creationId xmlns="" xmlns:a16="http://schemas.microsoft.com/office/drawing/2014/main" id="{6329CBCE-21AE-419D-AC1F-8ACF510A66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7" name="Rectangle 8206">
            <a:extLst>
              <a:ext uri="{FF2B5EF4-FFF2-40B4-BE49-F238E27FC236}">
                <a16:creationId xmlns="" xmlns:a16="http://schemas.microsoft.com/office/drawing/2014/main" id="{FF2DA012-1414-493D-888F-5D99D0BDA32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Content Placeholder 8197">
            <a:extLst>
              <a:ext uri="{FF2B5EF4-FFF2-40B4-BE49-F238E27FC236}">
                <a16:creationId xmlns="" xmlns:a16="http://schemas.microsoft.com/office/drawing/2014/main" id="{30D3E04C-F9DE-713E-2936-77A70770BBDA}"/>
              </a:ext>
            </a:extLst>
          </p:cNvPr>
          <p:cNvSpPr txBox="1">
            <a:spLocks/>
          </p:cNvSpPr>
          <p:nvPr/>
        </p:nvSpPr>
        <p:spPr>
          <a:xfrm>
            <a:off x="7892143" y="5178182"/>
            <a:ext cx="3690257" cy="1156134"/>
          </a:xfrm>
          <a:prstGeom prst="rect">
            <a:avLst/>
          </a:prstGeom>
        </p:spPr>
        <p:txBody>
          <a:bodyPr vert="horz" lIns="0" tIns="45720" rIns="0" bIns="45720" rtlCol="0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l-GR" sz="1800" dirty="0"/>
              <a:t>Όνομα Ελένη Πιερίδου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l-GR" sz="1800" dirty="0"/>
              <a:t>Τάξη  Ε’2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l-GR" sz="1800" dirty="0"/>
              <a:t>Χρονιά 2022-2023</a:t>
            </a:r>
          </a:p>
          <a:p>
            <a:pPr algn="ctr">
              <a:lnSpc>
                <a:spcPct val="11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007885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155</TotalTime>
  <Words>198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Το Κολοσσαίο </vt:lpstr>
      <vt:lpstr>Φλάβιο Αμφιθέατρο</vt:lpstr>
      <vt:lpstr>PowerPoint Presentation</vt:lpstr>
      <vt:lpstr>Το Κολοσσαίο χτίστηκε για να διασκεδάζει τους πολίτες. </vt:lpstr>
      <vt:lpstr>Κολοσσαίο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Κολοσσαίο </dc:title>
  <dc:creator>Melani Georgiadou</dc:creator>
  <cp:lastModifiedBy>Teacher</cp:lastModifiedBy>
  <cp:revision>6</cp:revision>
  <dcterms:created xsi:type="dcterms:W3CDTF">2022-10-22T09:02:11Z</dcterms:created>
  <dcterms:modified xsi:type="dcterms:W3CDTF">2023-01-11T10:48:55Z</dcterms:modified>
</cp:coreProperties>
</file>